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82" r:id="rId2"/>
    <p:sldId id="256" r:id="rId3"/>
    <p:sldId id="280" r:id="rId4"/>
    <p:sldId id="257" r:id="rId5"/>
    <p:sldId id="269" r:id="rId6"/>
    <p:sldId id="270" r:id="rId7"/>
    <p:sldId id="294" r:id="rId8"/>
    <p:sldId id="259" r:id="rId9"/>
    <p:sldId id="283" r:id="rId10"/>
    <p:sldId id="285" r:id="rId11"/>
    <p:sldId id="289" r:id="rId12"/>
    <p:sldId id="286" r:id="rId13"/>
    <p:sldId id="287" r:id="rId14"/>
    <p:sldId id="288" r:id="rId15"/>
    <p:sldId id="290" r:id="rId16"/>
    <p:sldId id="291" r:id="rId17"/>
    <p:sldId id="292" r:id="rId18"/>
    <p:sldId id="29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444"/>
  </p:normalViewPr>
  <p:slideViewPr>
    <p:cSldViewPr snapToGrid="0" snapToObjects="1">
      <p:cViewPr varScale="1">
        <p:scale>
          <a:sx n="105" d="100"/>
          <a:sy n="105" d="100"/>
        </p:scale>
        <p:origin x="6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29DC-DED1-CF48-B292-9790384AADCB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D93-1442-FE41-ADDF-FF793D261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4122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29DC-DED1-CF48-B292-9790384AADCB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D93-1442-FE41-ADDF-FF793D261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5391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29DC-DED1-CF48-B292-9790384AADCB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D93-1442-FE41-ADDF-FF793D261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2504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29DC-DED1-CF48-B292-9790384AADCB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D93-1442-FE41-ADDF-FF793D261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618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29DC-DED1-CF48-B292-9790384AADCB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D93-1442-FE41-ADDF-FF793D261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886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29DC-DED1-CF48-B292-9790384AADCB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D93-1442-FE41-ADDF-FF793D261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873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29DC-DED1-CF48-B292-9790384AADCB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D93-1442-FE41-ADDF-FF793D2611F3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04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29DC-DED1-CF48-B292-9790384AADCB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D93-1442-FE41-ADDF-FF793D261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3763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29DC-DED1-CF48-B292-9790384AADCB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D93-1442-FE41-ADDF-FF793D261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35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29DC-DED1-CF48-B292-9790384AADCB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de-D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D93-1442-FE41-ADDF-FF793D261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339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E9229DC-DED1-CF48-B292-9790384AADCB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D93-1442-FE41-ADDF-FF793D261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83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E9229DC-DED1-CF48-B292-9790384AADCB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5CCCD93-1442-FE41-ADDF-FF793D261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49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E4C34BB-E23B-943C-A10C-48E5FC4FEB62}"/>
              </a:ext>
            </a:extLst>
          </p:cNvPr>
          <p:cNvSpPr txBox="1"/>
          <p:nvPr/>
        </p:nvSpPr>
        <p:spPr>
          <a:xfrm>
            <a:off x="889686" y="2075935"/>
            <a:ext cx="1093572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="1" i="1" dirty="0">
                <a:solidFill>
                  <a:srgbClr val="00B0F0"/>
                </a:solidFill>
              </a:rPr>
              <a:t>„Der Mensch ist zur Freiheit berufen“ </a:t>
            </a:r>
          </a:p>
          <a:p>
            <a:endParaRPr lang="de-DE" sz="4400" b="1" i="1" dirty="0"/>
          </a:p>
          <a:p>
            <a:r>
              <a:rPr lang="de-DE" sz="4400" b="1" i="1" dirty="0"/>
              <a:t>Das bedeutet insbesondere aber auch Freiheit von Not!!!</a:t>
            </a:r>
          </a:p>
          <a:p>
            <a:endParaRPr lang="de-DE" sz="6000" b="1" i="1" dirty="0">
              <a:solidFill>
                <a:srgbClr val="002060"/>
              </a:solidFill>
            </a:endParaRPr>
          </a:p>
          <a:p>
            <a:endParaRPr lang="de-DE" sz="6000" b="1" i="1" dirty="0">
              <a:solidFill>
                <a:srgbClr val="002060"/>
              </a:solidFill>
            </a:endParaRPr>
          </a:p>
          <a:p>
            <a:endParaRPr lang="de-DE" sz="6000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571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00"/>
            <a:ext cx="12069859" cy="670560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0CE97AAE-A90F-0A57-8C7F-5023D117180A}"/>
              </a:ext>
            </a:extLst>
          </p:cNvPr>
          <p:cNvSpPr txBox="1"/>
          <p:nvPr/>
        </p:nvSpPr>
        <p:spPr>
          <a:xfrm>
            <a:off x="8869680" y="74066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033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Monatliche </a:t>
            </a:r>
            <a:r>
              <a:rPr lang="de-DE" dirty="0" err="1"/>
              <a:t>belastung</a:t>
            </a:r>
            <a:r>
              <a:rPr lang="de-DE" dirty="0"/>
              <a:t> </a:t>
            </a:r>
            <a:r>
              <a:rPr lang="de-DE" dirty="0" err="1"/>
              <a:t>neubau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dirty="0"/>
              <a:t>      600.000€ x 6% Zins und Tilgung</a:t>
            </a:r>
          </a:p>
          <a:p>
            <a:pPr marL="0" indent="0">
              <a:buNone/>
            </a:pPr>
            <a:r>
              <a:rPr lang="de-DE" sz="3200" dirty="0"/>
              <a:t>        = 36.000€ p.a. : 12 Monate</a:t>
            </a:r>
          </a:p>
          <a:p>
            <a:pPr marL="0" indent="0">
              <a:buNone/>
            </a:pPr>
            <a:r>
              <a:rPr lang="de-DE" sz="4000" b="1" i="1" dirty="0">
                <a:solidFill>
                  <a:srgbClr val="00B0F0"/>
                </a:solidFill>
              </a:rPr>
              <a:t>            </a:t>
            </a:r>
            <a:r>
              <a:rPr lang="de-DE" sz="4000" b="1" i="1" u="sng" dirty="0">
                <a:solidFill>
                  <a:srgbClr val="00B0F0"/>
                </a:solidFill>
              </a:rPr>
              <a:t>3.000€ monatlich</a:t>
            </a:r>
          </a:p>
        </p:txBody>
      </p:sp>
    </p:spTree>
    <p:extLst>
      <p:ext uri="{BB962C8B-B14F-4D97-AF65-F5344CB8AC3E}">
        <p14:creationId xmlns:p14="http://schemas.microsoft.com/office/powerpoint/2010/main" val="4000414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Alternative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Renovierungsbedürftige Bestandsimmobilie kaufen</a:t>
            </a:r>
          </a:p>
        </p:txBody>
      </p:sp>
    </p:spTree>
    <p:extLst>
      <p:ext uri="{BB962C8B-B14F-4D97-AF65-F5344CB8AC3E}">
        <p14:creationId xmlns:p14="http://schemas.microsoft.com/office/powerpoint/2010/main" val="3977469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91AC15-0C4C-BAF9-0F78-5FFE9E384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schränkt Eigenleistung Ein?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6BD884-E351-E937-5CAD-B4B08AA70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35751"/>
          </a:xfrm>
        </p:spPr>
        <p:txBody>
          <a:bodyPr>
            <a:normAutofit lnSpcReduction="10000"/>
          </a:bodyPr>
          <a:lstStyle/>
          <a:p>
            <a:r>
              <a:rPr lang="de-DE" sz="3200" dirty="0"/>
              <a:t>Gesellschaftliche Veränderungen</a:t>
            </a:r>
          </a:p>
          <a:p>
            <a:r>
              <a:rPr lang="de-DE" sz="3200" dirty="0"/>
              <a:t>Beide Berufstätig</a:t>
            </a:r>
          </a:p>
          <a:p>
            <a:r>
              <a:rPr lang="de-DE" sz="3200" dirty="0"/>
              <a:t>Großeltern selbst oft noch beide berufstätig</a:t>
            </a:r>
          </a:p>
          <a:p>
            <a:r>
              <a:rPr lang="de-DE" sz="3200" dirty="0"/>
              <a:t>Auch Freunde und Verwandte berufliche stark eingespannt</a:t>
            </a:r>
          </a:p>
          <a:p>
            <a:r>
              <a:rPr lang="de-DE" sz="3200" dirty="0"/>
              <a:t>Work-Life Balance heute sehr </a:t>
            </a:r>
            <a:r>
              <a:rPr lang="de-DE" sz="3200"/>
              <a:t>hohen Stellenwert.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871447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Schwaab- Ein Eigenheim für Jeden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Kaufen</a:t>
            </a:r>
          </a:p>
          <a:p>
            <a:r>
              <a:rPr lang="de-DE" sz="4000" dirty="0"/>
              <a:t>Renovieren</a:t>
            </a:r>
          </a:p>
          <a:p>
            <a:r>
              <a:rPr lang="de-DE" sz="4000" dirty="0"/>
              <a:t>Verkaufen schlüsselfertig</a:t>
            </a:r>
          </a:p>
        </p:txBody>
      </p:sp>
    </p:spTree>
    <p:extLst>
      <p:ext uri="{BB962C8B-B14F-4D97-AF65-F5344CB8AC3E}">
        <p14:creationId xmlns:p14="http://schemas.microsoft.com/office/powerpoint/2010/main" val="3349869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000" dirty="0"/>
              <a:t>Monatliche Belastung Bestandsimmobilie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/>
              <a:t>       300.000€ x 6% Zins und Tilgung</a:t>
            </a:r>
          </a:p>
          <a:p>
            <a:pPr marL="0" indent="0">
              <a:buNone/>
            </a:pPr>
            <a:r>
              <a:rPr lang="de-DE" sz="2800" dirty="0"/>
              <a:t>             = 18.000€p.a.:12 Monate</a:t>
            </a:r>
          </a:p>
          <a:p>
            <a:pPr marL="0" indent="0">
              <a:buNone/>
            </a:pPr>
            <a:r>
              <a:rPr lang="de-DE" sz="3600" dirty="0"/>
              <a:t>              </a:t>
            </a:r>
            <a:r>
              <a:rPr lang="de-DE" sz="3600" b="1" i="1" u="sng" dirty="0">
                <a:solidFill>
                  <a:srgbClr val="00B0F0"/>
                </a:solidFill>
              </a:rPr>
              <a:t>1.500€ monatlich</a:t>
            </a:r>
          </a:p>
        </p:txBody>
      </p:sp>
    </p:spTree>
    <p:extLst>
      <p:ext uri="{BB962C8B-B14F-4D97-AF65-F5344CB8AC3E}">
        <p14:creationId xmlns:p14="http://schemas.microsoft.com/office/powerpoint/2010/main" val="3386821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 bitten Um Unterstützung bei der Suche von </a:t>
            </a:r>
            <a:r>
              <a:rPr lang="de-DE" sz="2400" dirty="0" err="1"/>
              <a:t>bestandsimmobilien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dirty="0"/>
              <a:t> </a:t>
            </a:r>
            <a:r>
              <a:rPr lang="de-DE" sz="2400" dirty="0"/>
              <a:t>Wie könnte das aussehen? </a:t>
            </a:r>
          </a:p>
          <a:p>
            <a:pPr>
              <a:buFontTx/>
              <a:buChar char="-"/>
            </a:pPr>
            <a:r>
              <a:rPr lang="de-DE" sz="2400" dirty="0"/>
              <a:t>Täglichen Kundenkontakt</a:t>
            </a:r>
          </a:p>
          <a:p>
            <a:pPr>
              <a:buFontTx/>
              <a:buChar char="-"/>
            </a:pPr>
            <a:r>
              <a:rPr lang="de-DE" sz="2400" dirty="0"/>
              <a:t>Aushang im Büro</a:t>
            </a:r>
          </a:p>
          <a:p>
            <a:pPr>
              <a:buFontTx/>
              <a:buChar char="-"/>
            </a:pPr>
            <a:r>
              <a:rPr lang="de-DE" sz="2400" dirty="0"/>
              <a:t>Anhang an Mails oder Briefe</a:t>
            </a:r>
          </a:p>
          <a:p>
            <a:pPr>
              <a:buFontTx/>
              <a:buChar char="-"/>
            </a:pPr>
            <a:r>
              <a:rPr lang="de-DE" sz="2400" dirty="0"/>
              <a:t>Kontakt im privaten Umfeld</a:t>
            </a:r>
          </a:p>
          <a:p>
            <a:pPr marL="0" indent="0">
              <a:buNone/>
            </a:pPr>
            <a:r>
              <a:rPr lang="de-DE" sz="2400" dirty="0">
                <a:solidFill>
                  <a:srgbClr val="0070C0"/>
                </a:solidFill>
              </a:rPr>
              <a:t>Egal wie- Sie müssen sich dabei wohl fühlen!!!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430729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Vorteile für Verkäufer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400" dirty="0"/>
              <a:t>Es gibt kein Besichtigungstourismus</a:t>
            </a:r>
          </a:p>
          <a:p>
            <a:r>
              <a:rPr lang="de-DE" sz="2400" dirty="0"/>
              <a:t>Es werden keine Maklergebühren fällig</a:t>
            </a:r>
          </a:p>
          <a:p>
            <a:r>
              <a:rPr lang="de-DE" sz="2400" dirty="0"/>
              <a:t>Es werden keine Notargebühren fällig</a:t>
            </a:r>
          </a:p>
          <a:p>
            <a:r>
              <a:rPr lang="de-DE" sz="2400" dirty="0"/>
              <a:t>Wir übernehmen das komplette Ausräumen</a:t>
            </a:r>
          </a:p>
          <a:p>
            <a:r>
              <a:rPr lang="de-DE" sz="2400" dirty="0"/>
              <a:t>Ab Notartermin übernehmen wir die gesamte Verantwortung für das Objekt</a:t>
            </a:r>
          </a:p>
          <a:p>
            <a:r>
              <a:rPr lang="de-DE" sz="2400" dirty="0"/>
              <a:t>Vorschusszahlung möglich</a:t>
            </a:r>
          </a:p>
          <a:p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141699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Ihr Verdienst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200" dirty="0"/>
              <a:t>1% der Verkaufssumme nach Vollzug des Kaufs</a:t>
            </a:r>
          </a:p>
          <a:p>
            <a:pPr marL="0" indent="0">
              <a:buNone/>
            </a:pPr>
            <a:r>
              <a:rPr lang="de-DE" sz="2200" dirty="0"/>
              <a:t>Beispiel: </a:t>
            </a:r>
          </a:p>
          <a:p>
            <a:pPr marL="0" indent="0">
              <a:buNone/>
            </a:pPr>
            <a:r>
              <a:rPr lang="de-DE" sz="2200" dirty="0"/>
              <a:t>200.000€ x1% = 2.000€ Provision</a:t>
            </a:r>
          </a:p>
          <a:p>
            <a:pPr marL="0" indent="0">
              <a:buNone/>
            </a:pPr>
            <a:r>
              <a:rPr lang="de-DE" sz="2200" dirty="0">
                <a:solidFill>
                  <a:srgbClr val="FF0000"/>
                </a:solidFill>
              </a:rPr>
              <a:t>(Stornosicher)  </a:t>
            </a:r>
            <a:endParaRPr lang="de-DE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sz="2200" dirty="0">
                <a:solidFill>
                  <a:schemeClr val="tx1"/>
                </a:solidFill>
              </a:rPr>
              <a:t>Was ist Ihnen darüber hinaus für eine Zusammenarbeit noch wichtig?</a:t>
            </a:r>
          </a:p>
          <a:p>
            <a:pPr marL="0" indent="0">
              <a:buNone/>
            </a:pPr>
            <a:r>
              <a:rPr lang="de-DE" sz="2200" dirty="0">
                <a:solidFill>
                  <a:schemeClr val="tx1"/>
                </a:solidFill>
              </a:rPr>
              <a:t>Was halten Sie von dem Lösungsansatz?</a:t>
            </a:r>
          </a:p>
          <a:p>
            <a:pPr marL="0" indent="0">
              <a:buNone/>
            </a:pPr>
            <a:endParaRPr lang="de-DE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958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FBE633-50A4-E617-C74D-74407F1B0A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de-DE" dirty="0"/>
              <a:t>Die Schere zwischen Arm und Reich geht immer weiter auseinander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4B163E8-DDB2-4319-9411-CDF3A8FC8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2695194" y="5606292"/>
            <a:ext cx="6801612" cy="45719"/>
          </a:xfrm>
        </p:spPr>
        <p:txBody>
          <a:bodyPr>
            <a:normAutofit fontScale="25000" lnSpcReduction="20000"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1865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C08D74-5003-151B-C80A-3BF3BC0E14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A366FD-BD88-D8E7-2BAC-4670A4708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br>
              <a:rPr lang="de-DE" dirty="0"/>
            </a:br>
            <a:r>
              <a:rPr lang="de-DE" dirty="0"/>
              <a:t>Nur 42% der Bevölkerung hat Wohneigentum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6E52222-C8BE-E3F5-199B-0EA1CE55E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2695194" y="5592437"/>
            <a:ext cx="6801612" cy="45719"/>
          </a:xfrm>
        </p:spPr>
        <p:txBody>
          <a:bodyPr>
            <a:normAutofit fontScale="25000" lnSpcReduction="20000"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277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E31680-0A2E-CB97-AC44-ED7DACC4B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635"/>
            <a:ext cx="7729728" cy="1188720"/>
          </a:xfrm>
        </p:spPr>
        <p:txBody>
          <a:bodyPr/>
          <a:lstStyle/>
          <a:p>
            <a:r>
              <a:rPr lang="de-DE" dirty="0"/>
              <a:t>Wie wirkt sich das auf die Vermögensverteilung  aus?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B5460E-6443-7E7A-DE9F-A9968F352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6957" y="2047585"/>
            <a:ext cx="1655064" cy="155333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de-DE" sz="2400" b="1" dirty="0"/>
              <a:t> </a:t>
            </a:r>
            <a:r>
              <a:rPr lang="de-DE" sz="2400" b="1" u="sng" dirty="0"/>
              <a:t>Mieter</a:t>
            </a:r>
          </a:p>
          <a:p>
            <a:pPr marL="0" indent="0" algn="ctr">
              <a:buNone/>
            </a:pPr>
            <a:endParaRPr lang="de-DE" sz="2400" b="1" dirty="0"/>
          </a:p>
          <a:p>
            <a:pPr marL="0" indent="0" algn="ctr">
              <a:buNone/>
            </a:pPr>
            <a:r>
              <a:rPr lang="de-DE" sz="2400" dirty="0"/>
              <a:t>0€ Schulden</a:t>
            </a:r>
          </a:p>
          <a:p>
            <a:pPr marL="0" indent="0" algn="ctr">
              <a:buNone/>
            </a:pPr>
            <a:r>
              <a:rPr lang="de-DE" sz="2400" dirty="0"/>
              <a:t>555€ Miete</a:t>
            </a:r>
          </a:p>
        </p:txBody>
      </p:sp>
      <p:sp>
        <p:nvSpPr>
          <p:cNvPr id="4" name="Pfeil nach unten 3">
            <a:extLst>
              <a:ext uri="{FF2B5EF4-FFF2-40B4-BE49-F238E27FC236}">
                <a16:creationId xmlns:a16="http://schemas.microsoft.com/office/drawing/2014/main" id="{833A06F7-9984-1683-397E-7C36EA250BA1}"/>
              </a:ext>
            </a:extLst>
          </p:cNvPr>
          <p:cNvSpPr/>
          <p:nvPr/>
        </p:nvSpPr>
        <p:spPr>
          <a:xfrm>
            <a:off x="3805236" y="3729273"/>
            <a:ext cx="214313" cy="532639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8EB7DC4-F5CE-DE2C-5E3B-05EC9EC1D19C}"/>
              </a:ext>
            </a:extLst>
          </p:cNvPr>
          <p:cNvSpPr txBox="1"/>
          <p:nvPr/>
        </p:nvSpPr>
        <p:spPr>
          <a:xfrm>
            <a:off x="2821062" y="4390264"/>
            <a:ext cx="22468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dirty="0"/>
              <a:t>Nach 30 Jahren</a:t>
            </a:r>
          </a:p>
          <a:p>
            <a:pPr algn="ctr"/>
            <a:r>
              <a:rPr lang="de-DE" sz="2200" dirty="0"/>
              <a:t>200.000€ aus Arbeitslohn an Vermieter gezahlt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4FE09AB-5BA2-C218-0872-9EC277D17D7D}"/>
              </a:ext>
            </a:extLst>
          </p:cNvPr>
          <p:cNvSpPr txBox="1"/>
          <p:nvPr/>
        </p:nvSpPr>
        <p:spPr>
          <a:xfrm>
            <a:off x="6207920" y="2002581"/>
            <a:ext cx="2286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b="1" u="sng" dirty="0"/>
              <a:t>Vermieter</a:t>
            </a:r>
          </a:p>
          <a:p>
            <a:pPr algn="ctr"/>
            <a:endParaRPr lang="de-DE" sz="2200" dirty="0"/>
          </a:p>
          <a:p>
            <a:pPr algn="ctr"/>
            <a:r>
              <a:rPr lang="de-DE" sz="2200" dirty="0"/>
              <a:t>200.000€ Schulden für Wohnungskauf</a:t>
            </a:r>
          </a:p>
        </p:txBody>
      </p:sp>
      <p:sp>
        <p:nvSpPr>
          <p:cNvPr id="7" name="Pfeil nach unten 6">
            <a:extLst>
              <a:ext uri="{FF2B5EF4-FFF2-40B4-BE49-F238E27FC236}">
                <a16:creationId xmlns:a16="http://schemas.microsoft.com/office/drawing/2014/main" id="{8D71C1D9-90E4-1351-1B25-AB707E3AAD96}"/>
              </a:ext>
            </a:extLst>
          </p:cNvPr>
          <p:cNvSpPr/>
          <p:nvPr/>
        </p:nvSpPr>
        <p:spPr>
          <a:xfrm>
            <a:off x="7243763" y="3967859"/>
            <a:ext cx="214313" cy="5290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3F763D5-67B7-4A74-F843-B6EF8D38DBD1}"/>
              </a:ext>
            </a:extLst>
          </p:cNvPr>
          <p:cNvSpPr txBox="1"/>
          <p:nvPr/>
        </p:nvSpPr>
        <p:spPr>
          <a:xfrm>
            <a:off x="5795604" y="4677033"/>
            <a:ext cx="33249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200" dirty="0"/>
              <a:t>Vermieter nach</a:t>
            </a:r>
          </a:p>
          <a:p>
            <a:r>
              <a:rPr lang="de-DE" sz="2200" dirty="0"/>
              <a:t> 30 Jahren schuldenfrei</a:t>
            </a:r>
          </a:p>
        </p:txBody>
      </p:sp>
    </p:spTree>
    <p:extLst>
      <p:ext uri="{BB962C8B-B14F-4D97-AF65-F5344CB8AC3E}">
        <p14:creationId xmlns:p14="http://schemas.microsoft.com/office/powerpoint/2010/main" val="1776419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864385-AF9B-E83D-A23E-BED059465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638044"/>
            <a:ext cx="7729728" cy="1188720"/>
          </a:xfrm>
        </p:spPr>
        <p:txBody>
          <a:bodyPr/>
          <a:lstStyle/>
          <a:p>
            <a:r>
              <a:rPr lang="de-DE" dirty="0"/>
              <a:t>30 Jahre Später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7366ED-35F3-933E-0713-163E5A198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9974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0DF496B-16E7-88C3-BD94-CACE61F6922D}"/>
              </a:ext>
            </a:extLst>
          </p:cNvPr>
          <p:cNvSpPr txBox="1"/>
          <p:nvPr/>
        </p:nvSpPr>
        <p:spPr>
          <a:xfrm>
            <a:off x="2435254" y="1069181"/>
            <a:ext cx="2587567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200" b="1" u="sng" dirty="0"/>
              <a:t>Mieter </a:t>
            </a:r>
          </a:p>
          <a:p>
            <a:pPr algn="ctr"/>
            <a:endParaRPr lang="de-DE" sz="2200" b="1" u="sng" dirty="0"/>
          </a:p>
          <a:p>
            <a:pPr algn="ctr"/>
            <a:r>
              <a:rPr lang="de-DE" sz="2200" dirty="0"/>
              <a:t>Mieter zahlt weiter </a:t>
            </a:r>
          </a:p>
          <a:p>
            <a:pPr algn="ctr"/>
            <a:r>
              <a:rPr lang="de-DE" sz="2200" dirty="0"/>
              <a:t>an Vermieter 555€ </a:t>
            </a:r>
          </a:p>
          <a:p>
            <a:pPr algn="ctr"/>
            <a:r>
              <a:rPr lang="de-DE" sz="2200" dirty="0"/>
              <a:t>aus Lohn oder Rente</a:t>
            </a:r>
          </a:p>
        </p:txBody>
      </p:sp>
      <p:sp>
        <p:nvSpPr>
          <p:cNvPr id="5" name="Pfeil nach unten 4">
            <a:extLst>
              <a:ext uri="{FF2B5EF4-FFF2-40B4-BE49-F238E27FC236}">
                <a16:creationId xmlns:a16="http://schemas.microsoft.com/office/drawing/2014/main" id="{B9F4C722-33FF-D7E1-8050-DB9E1936BD4F}"/>
              </a:ext>
            </a:extLst>
          </p:cNvPr>
          <p:cNvSpPr/>
          <p:nvPr/>
        </p:nvSpPr>
        <p:spPr>
          <a:xfrm>
            <a:off x="3543300" y="3071813"/>
            <a:ext cx="185738" cy="62865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extLst>
              <a:ext uri="{FF2B5EF4-FFF2-40B4-BE49-F238E27FC236}">
                <a16:creationId xmlns:a16="http://schemas.microsoft.com/office/drawing/2014/main" id="{89DACBE6-47F6-DBC5-0991-8DEB7793F4CA}"/>
              </a:ext>
            </a:extLst>
          </p:cNvPr>
          <p:cNvSpPr/>
          <p:nvPr/>
        </p:nvSpPr>
        <p:spPr>
          <a:xfrm>
            <a:off x="7922417" y="3071813"/>
            <a:ext cx="185738" cy="62865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034F1F7-8618-7D4D-CD0B-9DCE7FC1BC09}"/>
              </a:ext>
            </a:extLst>
          </p:cNvPr>
          <p:cNvSpPr txBox="1"/>
          <p:nvPr/>
        </p:nvSpPr>
        <p:spPr>
          <a:xfrm>
            <a:off x="6696657" y="1085849"/>
            <a:ext cx="263726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200" b="1" u="sng" dirty="0"/>
              <a:t>Vermieter</a:t>
            </a:r>
          </a:p>
          <a:p>
            <a:pPr algn="ctr"/>
            <a:endParaRPr lang="de-DE" sz="2200" b="1" u="sng" dirty="0"/>
          </a:p>
          <a:p>
            <a:pPr algn="ctr"/>
            <a:r>
              <a:rPr lang="de-DE" sz="2200" dirty="0"/>
              <a:t>555€ monatliches </a:t>
            </a:r>
          </a:p>
          <a:p>
            <a:pPr algn="ctr"/>
            <a:r>
              <a:rPr lang="de-DE" sz="2200" dirty="0"/>
              <a:t>Zusatzeinkommen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D9E3A26-38EE-3EC2-ACDB-C6ACCD3DEBBC}"/>
              </a:ext>
            </a:extLst>
          </p:cNvPr>
          <p:cNvSpPr txBox="1"/>
          <p:nvPr/>
        </p:nvSpPr>
        <p:spPr>
          <a:xfrm>
            <a:off x="2471323" y="4003715"/>
            <a:ext cx="251543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200" dirty="0"/>
              <a:t>Es wird nichts </a:t>
            </a:r>
          </a:p>
          <a:p>
            <a:pPr algn="ctr"/>
            <a:r>
              <a:rPr lang="de-DE" sz="2200" dirty="0"/>
              <a:t>vererbt.</a:t>
            </a:r>
          </a:p>
          <a:p>
            <a:pPr algn="ctr"/>
            <a:r>
              <a:rPr lang="de-DE" sz="2200" dirty="0"/>
              <a:t>Kinder und Enkel </a:t>
            </a:r>
          </a:p>
          <a:p>
            <a:pPr algn="ctr"/>
            <a:r>
              <a:rPr lang="de-DE" sz="2200" dirty="0"/>
              <a:t>fangen bei 0 an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C8A4A75-3155-F77C-B242-440F21F72692}"/>
              </a:ext>
            </a:extLst>
          </p:cNvPr>
          <p:cNvSpPr txBox="1"/>
          <p:nvPr/>
        </p:nvSpPr>
        <p:spPr>
          <a:xfrm>
            <a:off x="6860326" y="4003715"/>
            <a:ext cx="2309928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200" dirty="0"/>
              <a:t>200.000€ werden</a:t>
            </a:r>
          </a:p>
          <a:p>
            <a:pPr algn="ctr"/>
            <a:r>
              <a:rPr lang="de-DE" sz="2200" dirty="0"/>
              <a:t>vererbt.</a:t>
            </a:r>
          </a:p>
          <a:p>
            <a:pPr algn="ctr"/>
            <a:r>
              <a:rPr lang="de-DE" sz="2200" dirty="0"/>
              <a:t> Kinder und Enkel</a:t>
            </a:r>
          </a:p>
          <a:p>
            <a:pPr algn="ctr"/>
            <a:r>
              <a:rPr lang="de-DE" sz="2200"/>
              <a:t> </a:t>
            </a:r>
            <a:r>
              <a:rPr lang="de-DE" sz="2200" dirty="0"/>
              <a:t>haben Startkapital</a:t>
            </a:r>
          </a:p>
          <a:p>
            <a:pPr algn="ctr"/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1347572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800" dirty="0"/>
              <a:t>Folge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b="1" dirty="0">
                <a:solidFill>
                  <a:srgbClr val="FF0000"/>
                </a:solidFill>
              </a:rPr>
              <a:t>Vermögensungleichheit verschärft sich von Generation zu Generation!!!</a:t>
            </a:r>
          </a:p>
        </p:txBody>
      </p:sp>
    </p:spTree>
    <p:extLst>
      <p:ext uri="{BB962C8B-B14F-4D97-AF65-F5344CB8AC3E}">
        <p14:creationId xmlns:p14="http://schemas.microsoft.com/office/powerpoint/2010/main" val="3519424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6A8DA1B-4DE4-7FE7-7D25-A1D4228DC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de-DE" sz="3000">
                <a:solidFill>
                  <a:srgbClr val="FFFFFF"/>
                </a:solidFill>
              </a:rPr>
              <a:t>Lösung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414DC1-445E-2B68-6AAD-59168C632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0431" y="1117875"/>
            <a:ext cx="5320696" cy="405384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3600" dirty="0"/>
              <a:t>bezahlbares</a:t>
            </a:r>
          </a:p>
          <a:p>
            <a:pPr marL="0" indent="0" algn="ctr">
              <a:buNone/>
            </a:pPr>
            <a:r>
              <a:rPr lang="de-DE" sz="3600" dirty="0"/>
              <a:t>      Wohneigentum</a:t>
            </a:r>
          </a:p>
        </p:txBody>
      </p:sp>
    </p:spTree>
    <p:extLst>
      <p:ext uri="{BB962C8B-B14F-4D97-AF65-F5344CB8AC3E}">
        <p14:creationId xmlns:p14="http://schemas.microsoft.com/office/powerpoint/2010/main" val="3847459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91AC15-0C4C-BAF9-0F78-5FFE9E384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schränkt Eigenleistung ein?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6BD884-E351-E937-5CAD-B4B08AA70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35751"/>
          </a:xfrm>
        </p:spPr>
        <p:txBody>
          <a:bodyPr>
            <a:normAutofit lnSpcReduction="10000"/>
          </a:bodyPr>
          <a:lstStyle/>
          <a:p>
            <a:r>
              <a:rPr lang="de-DE" sz="3200" dirty="0"/>
              <a:t>Gesellschaftliche Veränderungen</a:t>
            </a:r>
          </a:p>
          <a:p>
            <a:r>
              <a:rPr lang="de-DE" sz="3200"/>
              <a:t>Beide Partner berufstätig</a:t>
            </a:r>
            <a:endParaRPr lang="de-DE" sz="3200" dirty="0"/>
          </a:p>
          <a:p>
            <a:r>
              <a:rPr lang="de-DE" sz="3200" dirty="0"/>
              <a:t>Großeltern selbst oft noch beide berufstätig</a:t>
            </a:r>
          </a:p>
          <a:p>
            <a:r>
              <a:rPr lang="de-DE" sz="3200" dirty="0"/>
              <a:t>Auch Freunde und Verwandte berufliche stark eingespannt</a:t>
            </a:r>
          </a:p>
          <a:p>
            <a:r>
              <a:rPr lang="de-DE" sz="3200" dirty="0"/>
              <a:t>Work-Life Balance heute sehr hohen Stellenwert.</a:t>
            </a:r>
          </a:p>
        </p:txBody>
      </p:sp>
    </p:spTree>
    <p:extLst>
      <p:ext uri="{BB962C8B-B14F-4D97-AF65-F5344CB8AC3E}">
        <p14:creationId xmlns:p14="http://schemas.microsoft.com/office/powerpoint/2010/main" val="2361411506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{3549BD4A-55EE-9C4F-9ADD-293324CC8FFE}tf10001120</Template>
  <TotalTime>0</TotalTime>
  <Words>369</Words>
  <Application>Microsoft Macintosh PowerPoint</Application>
  <PresentationFormat>Breitbild</PresentationFormat>
  <Paragraphs>88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Paket</vt:lpstr>
      <vt:lpstr>PowerPoint-Präsentation</vt:lpstr>
      <vt:lpstr>Die Schere zwischen Arm und Reich geht immer weiter auseinander </vt:lpstr>
      <vt:lpstr> Nur 42% der Bevölkerung hat Wohneigentum</vt:lpstr>
      <vt:lpstr>Wie wirkt sich das auf die Vermögensverteilung  aus?</vt:lpstr>
      <vt:lpstr>30 Jahre Später</vt:lpstr>
      <vt:lpstr>PowerPoint-Präsentation</vt:lpstr>
      <vt:lpstr>Folge </vt:lpstr>
      <vt:lpstr>Lösung</vt:lpstr>
      <vt:lpstr>Was schränkt Eigenleistung ein?</vt:lpstr>
      <vt:lpstr>PowerPoint-Präsentation</vt:lpstr>
      <vt:lpstr>Monatliche belastung neubau</vt:lpstr>
      <vt:lpstr>Alternative</vt:lpstr>
      <vt:lpstr>Was schränkt Eigenleistung Ein?</vt:lpstr>
      <vt:lpstr>Schwaab- Ein Eigenheim für Jeden</vt:lpstr>
      <vt:lpstr>Monatliche Belastung Bestandsimmobilie</vt:lpstr>
      <vt:lpstr> bitten Um Unterstützung bei der Suche von bestandsimmobilien</vt:lpstr>
      <vt:lpstr>Vorteile für Verkäufer</vt:lpstr>
      <vt:lpstr>Ihr Verdienst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Schere zwischen Arm und Reich geht immer weiter auseinander </dc:title>
  <dc:creator>Holger Schwaab</dc:creator>
  <cp:lastModifiedBy>Holger Schwaab</cp:lastModifiedBy>
  <cp:revision>50</cp:revision>
  <dcterms:created xsi:type="dcterms:W3CDTF">2023-12-18T14:33:34Z</dcterms:created>
  <dcterms:modified xsi:type="dcterms:W3CDTF">2025-04-10T16:38:31Z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e5f591a-3248-43e9-9b70-1ad50135772d_Enabled">
    <vt:lpwstr>true</vt:lpwstr>
  </property>
  <property fmtid="{D5CDD505-2E9C-101B-9397-08002B2CF9AE}" pid="3" name="MSIP_Label_ce5f591a-3248-43e9-9b70-1ad50135772d_SetDate">
    <vt:lpwstr>2024-03-09T14:19:42Z</vt:lpwstr>
  </property>
  <property fmtid="{D5CDD505-2E9C-101B-9397-08002B2CF9AE}" pid="4" name="MSIP_Label_ce5f591a-3248-43e9-9b70-1ad50135772d_Method">
    <vt:lpwstr>Privileged</vt:lpwstr>
  </property>
  <property fmtid="{D5CDD505-2E9C-101B-9397-08002B2CF9AE}" pid="5" name="MSIP_Label_ce5f591a-3248-43e9-9b70-1ad50135772d_Name">
    <vt:lpwstr>ce5f591a-3248-43e9-9b70-1ad50135772d</vt:lpwstr>
  </property>
  <property fmtid="{D5CDD505-2E9C-101B-9397-08002B2CF9AE}" pid="6" name="MSIP_Label_ce5f591a-3248-43e9-9b70-1ad50135772d_SiteId">
    <vt:lpwstr>6e06e42d-6925-47c6-b9e7-9581c7ca302a</vt:lpwstr>
  </property>
  <property fmtid="{D5CDD505-2E9C-101B-9397-08002B2CF9AE}" pid="7" name="MSIP_Label_ce5f591a-3248-43e9-9b70-1ad50135772d_ActionId">
    <vt:lpwstr>1261b151-8b43-406c-b4a4-3d2b4490d738</vt:lpwstr>
  </property>
  <property fmtid="{D5CDD505-2E9C-101B-9397-08002B2CF9AE}" pid="8" name="MSIP_Label_ce5f591a-3248-43e9-9b70-1ad50135772d_ContentBits">
    <vt:lpwstr>0</vt:lpwstr>
  </property>
</Properties>
</file>